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1" r:id="rId5"/>
    <p:sldId id="285" r:id="rId6"/>
    <p:sldId id="284" r:id="rId7"/>
    <p:sldId id="287" r:id="rId8"/>
    <p:sldId id="288" r:id="rId9"/>
    <p:sldId id="291" r:id="rId10"/>
    <p:sldId id="292" r:id="rId11"/>
    <p:sldId id="290" r:id="rId12"/>
    <p:sldId id="289" r:id="rId13"/>
    <p:sldId id="293" r:id="rId14"/>
    <p:sldId id="282" r:id="rId15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3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6CC00B-326D-4898-9B7F-57CB58AFBBF6}" v="17" dt="2024-11-07T20:22:33.036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 varScale="1">
        <p:scale>
          <a:sx n="111" d="100"/>
          <a:sy n="111" d="100"/>
        </p:scale>
        <p:origin x="276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3990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B64D5B7F-A7E7-4A48-93B8-187D22C2EA4C}" type="datetime1">
              <a:rPr lang="it-IT" smtClean="0"/>
              <a:t>07/11/2024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EF757874-EF65-4B61-B062-40C932C812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4C911904-2F53-48B9-976B-9CB8AD260BE5}" type="datetime1">
              <a:rPr lang="it-IT" smtClean="0"/>
              <a:pPr/>
              <a:t>07/11/2024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55247812-3409-784D-BAE7-ABE53735D5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059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it-IT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contenuto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it-IT"/>
            </a:lvl1pPr>
          </a:lstStyle>
          <a:p>
            <a:pPr rtl="0"/>
            <a:r>
              <a:rPr lang="it-IT"/>
              <a:t>Fare clic sull'icona per inserire una tabella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it-IT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it-IT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 +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it-IT" sz="2000"/>
            </a:lvl1pPr>
          </a:lstStyle>
          <a:p>
            <a:pPr rtl="0"/>
            <a:r>
              <a:rPr lang="it-IT"/>
              <a:t>Fai clic sull'icona per inserire un'immagine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it-IT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lvl="0" rtl="0"/>
            <a:r>
              <a:rPr lang="it-IT"/>
              <a:t>Fare clic per inserire il sottotitolo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it-IT" sz="48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it-IT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lvl="0" rtl="0"/>
            <a:r>
              <a:rPr lang="it-IT"/>
              <a:t>Fare clic per inserire il sottotitolo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9" name="Segnaposto contenuto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2" name="Segnaposto contenuto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it-IT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it-IT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it-IT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it-IT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+ immagi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modificare lo stile del titolo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+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2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/>
              <a:t>Fai clic sull'icona per aggiungere una tabella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it-IT"/>
            </a:def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immagine 7" descr="immagine astratta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619" y="2285999"/>
            <a:ext cx="10742762" cy="2932981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b="1" dirty="0"/>
              <a:t>Marcello Luciani</a:t>
            </a:r>
            <a:br>
              <a:rPr lang="it-IT" dirty="0"/>
            </a:br>
            <a:r>
              <a:rPr lang="it-IT" dirty="0"/>
              <a:t>Progetto Ingegneria del Software </a:t>
            </a:r>
            <a:br>
              <a:rPr lang="it-IT" dirty="0"/>
            </a:br>
            <a:r>
              <a:rPr lang="it-IT" dirty="0"/>
              <a:t>2023/2024 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6C829D-886B-058F-DB75-4E1B44891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407"/>
          </a:xfrm>
        </p:spPr>
        <p:txBody>
          <a:bodyPr/>
          <a:lstStyle/>
          <a:p>
            <a:r>
              <a:rPr lang="en-US" sz="4000" b="1" dirty="0"/>
              <a:t>Feedback </a:t>
            </a:r>
            <a:r>
              <a:rPr lang="en-US" sz="4000" b="1" dirty="0" err="1"/>
              <a:t>dell’esperienza</a:t>
            </a:r>
            <a:endParaRPr lang="it-IT" sz="4000" b="1" dirty="0"/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3E7A60E5-EA63-0AAA-2303-0D4892413F6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1858992"/>
            <a:ext cx="10965628" cy="3140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Essendo uno studente non frequentante, ho trovato inizialmente difficile sviluppare il progetto, poiché gli obiettivi e le tecniche da utilizzare non mi erano completamente chiari sin dall'inizio. 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Tuttavia, una volta superate le difficoltà iniziali, lo sviluppo è proceduto in modo più lineare e fluido anche grazie alla grande presenza di contenuti e materiali sulla rete. 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Nonostante le sfide, il processo di progettazione e sviluppo dell'app si è rivelato molto gratificante, soprattutto nei momenti in cui riuscivo a implementare soluzioni a problemi complessi.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Sono estremamente soddisfatto del risultato finale e orgoglioso di aver completato questo progetto.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66407D4-619E-D944-AD94-666E6015D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5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11" descr="Primo piano di punti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22EE45-F11A-678F-C5C3-9AEC7156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0D6489A-E631-9FE3-4B13-63438B975C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EC5095-9959-A5FC-B649-396F004B7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703915"/>
          </a:xfrm>
        </p:spPr>
        <p:txBody>
          <a:bodyPr/>
          <a:lstStyle/>
          <a:p>
            <a:r>
              <a:rPr lang="it-IT" sz="4000" b="1" dirty="0"/>
              <a:t>Oggetto</a:t>
            </a:r>
            <a:r>
              <a:rPr lang="en-US" sz="4000" b="1" dirty="0"/>
              <a:t> del Progetto</a:t>
            </a:r>
            <a:endParaRPr lang="it-IT" sz="4000" b="1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81BD7F-5716-F25C-08DA-08BA1102AE5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38200" y="1337094"/>
            <a:ext cx="10515599" cy="4566289"/>
          </a:xfrm>
        </p:spPr>
        <p:txBody>
          <a:bodyPr>
            <a:normAutofit/>
          </a:bodyPr>
          <a:lstStyle/>
          <a:p>
            <a:r>
              <a:rPr lang="it-IT" dirty="0"/>
              <a:t>Il mio progetto prevede lo sviluppo della sezione FAQ.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Ho previsto una pagina principale dove gli utenti possono consultare le varie domande precedentemente </a:t>
            </a:r>
            <a:r>
              <a:rPr lang="it-IT" b="1" dirty="0"/>
              <a:t>caricate</a:t>
            </a:r>
            <a:r>
              <a:rPr lang="it-IT" dirty="0"/>
              <a:t> da un amministratore oppure </a:t>
            </a:r>
            <a:r>
              <a:rPr lang="it-IT" b="1" dirty="0"/>
              <a:t>aprire</a:t>
            </a:r>
            <a:r>
              <a:rPr lang="it-IT" dirty="0"/>
              <a:t> un ticket soltanto dopo aver effettuato il </a:t>
            </a:r>
            <a:r>
              <a:rPr lang="it-IT" b="1" dirty="0"/>
              <a:t>login </a:t>
            </a:r>
            <a:r>
              <a:rPr lang="it-IT" dirty="0"/>
              <a:t>(in modo criptato). Una volta loggati gli utenti possono anche accedere al proprio profilo dove poter visualizzare le proprie informazioni e i Ticket Aperti (senza risposta) e quelli Chiusi (con risposta).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Ho implementato anche una sezione ADMIN dove gli admin possono </a:t>
            </a:r>
            <a:r>
              <a:rPr lang="it-IT" b="1" dirty="0"/>
              <a:t>gestire</a:t>
            </a:r>
            <a:r>
              <a:rPr lang="it-IT" dirty="0"/>
              <a:t> i TICKET effettuati dagli utenti, una sezione DOMANDE dove possono andare ad </a:t>
            </a:r>
            <a:r>
              <a:rPr lang="it-IT" b="1" dirty="0"/>
              <a:t>aggiungere</a:t>
            </a:r>
            <a:r>
              <a:rPr lang="it-IT" dirty="0"/>
              <a:t> o </a:t>
            </a:r>
            <a:r>
              <a:rPr lang="it-IT" b="1" dirty="0"/>
              <a:t>modificare</a:t>
            </a:r>
            <a:r>
              <a:rPr lang="it-IT" dirty="0"/>
              <a:t> le domande della sezione FAQ, una sezione CATEGORIE dove poter </a:t>
            </a:r>
            <a:r>
              <a:rPr lang="it-IT" b="1" dirty="0"/>
              <a:t>aggiungere</a:t>
            </a:r>
            <a:r>
              <a:rPr lang="it-IT" dirty="0"/>
              <a:t> o </a:t>
            </a:r>
            <a:r>
              <a:rPr lang="it-IT" b="1" dirty="0"/>
              <a:t>rimuovere</a:t>
            </a:r>
            <a:r>
              <a:rPr lang="it-IT" dirty="0"/>
              <a:t> le categorie per i Ticket e le Domande, una sezione UTENTI dove poter </a:t>
            </a:r>
            <a:r>
              <a:rPr lang="it-IT" b="1" dirty="0"/>
              <a:t>gestire</a:t>
            </a:r>
            <a:r>
              <a:rPr lang="it-IT" dirty="0"/>
              <a:t> gli utenti registrati alla piattaforma (UTENTI e ADMIN) e infine una sezione per l’</a:t>
            </a:r>
            <a:r>
              <a:rPr lang="it-IT" b="1" dirty="0"/>
              <a:t>aggiunta</a:t>
            </a:r>
            <a:r>
              <a:rPr lang="it-IT" dirty="0"/>
              <a:t> di nuovi ADMIN.</a:t>
            </a:r>
          </a:p>
        </p:txBody>
      </p:sp>
    </p:spTree>
    <p:extLst>
      <p:ext uri="{BB962C8B-B14F-4D97-AF65-F5344CB8AC3E}">
        <p14:creationId xmlns:p14="http://schemas.microsoft.com/office/powerpoint/2010/main" val="196493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892" y="181154"/>
            <a:ext cx="4837176" cy="1069677"/>
          </a:xfrm>
          <a:noFill/>
        </p:spPr>
        <p:txBody>
          <a:bodyPr rtlCol="0" anchor="b">
            <a:noAutofit/>
          </a:bodyPr>
          <a:lstStyle>
            <a:defPPr>
              <a:defRPr lang="it-IT"/>
            </a:defPPr>
          </a:lstStyle>
          <a:p>
            <a:pPr algn="ctr" rtl="0"/>
            <a:r>
              <a:rPr lang="it-IT" sz="4000" b="1" i="0" dirty="0">
                <a:solidFill>
                  <a:srgbClr val="222222"/>
                </a:solidFill>
                <a:effectLst/>
              </a:rPr>
              <a:t>Distribuzione del team</a:t>
            </a:r>
            <a:endParaRPr lang="it-IT" sz="4000" b="1" dirty="0"/>
          </a:p>
        </p:txBody>
      </p:sp>
      <p:pic>
        <p:nvPicPr>
          <p:cNvPr id="15" name="Segnaposto immagine 14" descr="Gruppo di persone sedute intorno a un tavolo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297330A2-6221-39BD-C8EE-BFE922EA2EF4}"/>
              </a:ext>
            </a:extLst>
          </p:cNvPr>
          <p:cNvSpPr txBox="1"/>
          <p:nvPr/>
        </p:nvSpPr>
        <p:spPr>
          <a:xfrm>
            <a:off x="6086168" y="1250831"/>
            <a:ext cx="587867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Non è prevista una distribuzione dei compiti all'interno di un team, poiché il progetto è interamente realizzato da me. 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Questa scelta è stata determinata da problemi personali e di tempo, che hanno reso pratico gestire autonomamente tutte le fasi dello sviluppo. Lavorare in autonomia mi permette di avere un controllo totale su ogni aspetto del progetto: dalla pianificazione iniziale alla realizzazione finale. 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Questo approccio, sebbene impegnativo, mi consente di implementare rapidamente eventuali cambiamenti o necessità che possono emergere durante lo sviluppo e di gestire in modo flessibile il «carico» di lavoro giornaliero in relazione ai miei impegni.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Nonostante questa flessibilità a livello organizzativo la mancanza di un possibile confronto con altri membri ha reso a volte difficile superare in autonomia alcuni problemi relativi allo sviluppo del progetto.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822B1E-D2FC-75F9-0AAF-BE18F111B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06" y="395092"/>
            <a:ext cx="10515786" cy="805494"/>
          </a:xfrm>
        </p:spPr>
        <p:txBody>
          <a:bodyPr/>
          <a:lstStyle/>
          <a:p>
            <a:r>
              <a:rPr lang="it-IT" sz="4000" b="1" dirty="0">
                <a:cs typeface="Arial" panose="020B0604020202020204" pitchFamily="34" charset="0"/>
              </a:rPr>
              <a:t>Gestione del progetto con </a:t>
            </a:r>
            <a:r>
              <a:rPr lang="it-IT" sz="4000" b="1" dirty="0" err="1">
                <a:cs typeface="Arial" panose="020B0604020202020204" pitchFamily="34" charset="0"/>
              </a:rPr>
              <a:t>Trello</a:t>
            </a:r>
            <a:endParaRPr lang="it-IT" sz="4000" b="1" dirty="0">
              <a:cs typeface="Arial" panose="020B0604020202020204" pitchFamily="34" charset="0"/>
            </a:endParaRPr>
          </a:p>
        </p:txBody>
      </p:sp>
      <p:pic>
        <p:nvPicPr>
          <p:cNvPr id="6" name="Segnaposto contenuto 5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7D3C6002-7E5D-0F8B-1017-F8AC48F8952A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33" y="1407971"/>
            <a:ext cx="7985621" cy="3922608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31ED054-7898-BCB4-4A3D-DF2B1CF2575A}"/>
              </a:ext>
            </a:extLst>
          </p:cNvPr>
          <p:cNvSpPr txBox="1"/>
          <p:nvPr/>
        </p:nvSpPr>
        <p:spPr>
          <a:xfrm>
            <a:off x="8330296" y="1384116"/>
            <a:ext cx="36792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Ho creato una suddivisione iniziale del progetto andando a suddividere ogni parte in colonne che identificavano un aspetto specifico del progetto.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Procedendo con lo sviluppo se servivano ulteriori attività le aggiungevo nella sezione corrispondente.</a:t>
            </a:r>
            <a:endParaRPr lang="it-IT" dirty="0"/>
          </a:p>
          <a:p>
            <a:endParaRPr lang="it-IT" dirty="0"/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Una volta che un aspetto era concluso lo etichettavo in verde lasciando invece in rosso quelli non pienamente implementati.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BB7A17F-BF32-D44A-21CF-B1DD4011A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189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6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F10980-54BE-16A4-B041-EFDD149EF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895"/>
            <a:ext cx="10515600" cy="592407"/>
          </a:xfrm>
        </p:spPr>
        <p:txBody>
          <a:bodyPr/>
          <a:lstStyle/>
          <a:p>
            <a:r>
              <a:rPr lang="it-IT" sz="4000" b="1" dirty="0"/>
              <a:t>disegno architetturale</a:t>
            </a:r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75B1939A-52BA-E867-C51A-148B9C0F0CC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1720970"/>
            <a:ext cx="10965628" cy="3416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Il progetto è stato sviluppato utilizzando un'architettura a microservizi e seguendo il modello MVC.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Spring Boot facilita l'implementazione di questo pattern in modo efficace, suddividendo: </a:t>
            </a:r>
          </a:p>
          <a:p>
            <a:pPr lvl="1"/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Model: sono rappresentati da oggetti Java, noti come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o entità, racchiudono dati e logica di business. Per la persistenza dei dati si utilizzano comunemente: Spring Data JPA,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Lombock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lvl="1"/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Controller: gestiscono le richieste degli utenti, coordinando l'interazione tra Model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e controllano il flusso dell'applicazione. Sono contrassegnati dall'annotazione ‘@Controller`.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quanto riguarda la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cioè l'interfaccia utente, ho utilizzato React. 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181F530-91B6-FCC5-7A95-7F0DC2381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12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B3094F-B1EE-3BAE-C9FE-977AA752E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634904"/>
          </a:xfrm>
        </p:spPr>
        <p:txBody>
          <a:bodyPr/>
          <a:lstStyle/>
          <a:p>
            <a:r>
              <a:rPr lang="en-US" sz="4000" b="1" dirty="0"/>
              <a:t>FUNZIONALITÀ IMPLEMENTATE</a:t>
            </a:r>
            <a:endParaRPr lang="it-IT" sz="40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6B20EA-E012-7CF3-48DD-FB4D27974D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673999"/>
            <a:ext cx="5212079" cy="2236668"/>
          </a:xfrm>
        </p:spPr>
        <p:txBody>
          <a:bodyPr/>
          <a:lstStyle/>
          <a:p>
            <a:r>
              <a:rPr lang="en-US" b="1" dirty="0"/>
              <a:t>UTENTE BASE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Registrazione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Apertura Ticket;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Visualizzazione</a:t>
            </a:r>
            <a:r>
              <a:rPr lang="en-US" dirty="0"/>
              <a:t> </a:t>
            </a:r>
            <a:r>
              <a:rPr lang="it-IT" dirty="0"/>
              <a:t>delle</a:t>
            </a:r>
            <a:r>
              <a:rPr lang="en-US" dirty="0"/>
              <a:t> </a:t>
            </a:r>
            <a:r>
              <a:rPr lang="it-IT" dirty="0"/>
              <a:t>Domande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Sezione</a:t>
            </a:r>
            <a:r>
              <a:rPr lang="en-US" dirty="0"/>
              <a:t> </a:t>
            </a:r>
            <a:r>
              <a:rPr lang="en-US" dirty="0" err="1"/>
              <a:t>Profilo</a:t>
            </a:r>
            <a:r>
              <a:rPr lang="en-US" dirty="0"/>
              <a:t> con </a:t>
            </a: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dettagli</a:t>
            </a:r>
            <a:r>
              <a:rPr lang="en-US" dirty="0"/>
              <a:t> account e TICKET APERTI/CHIUSI.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007CBE4-2E75-54E3-0CCA-877644E584A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1627667"/>
            <a:ext cx="4894006" cy="2702494"/>
          </a:xfrm>
        </p:spPr>
        <p:txBody>
          <a:bodyPr/>
          <a:lstStyle/>
          <a:p>
            <a:r>
              <a:rPr lang="en-US" b="1" dirty="0"/>
              <a:t>ADMIN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 e </a:t>
            </a:r>
            <a:r>
              <a:rPr lang="en-US" dirty="0" err="1"/>
              <a:t>modifica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Ticket;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, </a:t>
            </a:r>
            <a:r>
              <a:rPr lang="en-US" dirty="0" err="1"/>
              <a:t>modifica</a:t>
            </a:r>
            <a:r>
              <a:rPr lang="en-US" dirty="0"/>
              <a:t> e </a:t>
            </a:r>
            <a:r>
              <a:rPr lang="en-US" dirty="0" err="1"/>
              <a:t>aggiunta</a:t>
            </a:r>
            <a:r>
              <a:rPr lang="en-US" dirty="0"/>
              <a:t> di </a:t>
            </a:r>
            <a:r>
              <a:rPr lang="en-US" dirty="0" err="1"/>
              <a:t>Domande</a:t>
            </a:r>
            <a:r>
              <a:rPr lang="en-US" dirty="0"/>
              <a:t> per la </a:t>
            </a:r>
            <a:r>
              <a:rPr lang="en-US" dirty="0" err="1"/>
              <a:t>sezione</a:t>
            </a:r>
            <a:r>
              <a:rPr lang="en-US" dirty="0"/>
              <a:t> FAQ;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Aggiunta</a:t>
            </a:r>
            <a:r>
              <a:rPr lang="en-US" dirty="0"/>
              <a:t> e </a:t>
            </a:r>
            <a:r>
              <a:rPr lang="en-US" dirty="0" err="1"/>
              <a:t>rimozione</a:t>
            </a:r>
            <a:r>
              <a:rPr lang="en-US" dirty="0"/>
              <a:t> di </a:t>
            </a:r>
            <a:r>
              <a:rPr lang="en-US" dirty="0" err="1"/>
              <a:t>Categorie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Utenti</a:t>
            </a:r>
            <a:r>
              <a:rPr lang="en-US" dirty="0"/>
              <a:t> (BASE e ADMIN);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Possibilità</a:t>
            </a:r>
            <a:r>
              <a:rPr lang="en-US" dirty="0"/>
              <a:t> di </a:t>
            </a:r>
            <a:r>
              <a:rPr lang="en-US" dirty="0" err="1"/>
              <a:t>creare</a:t>
            </a:r>
            <a:r>
              <a:rPr lang="en-US" dirty="0"/>
              <a:t> </a:t>
            </a:r>
            <a:r>
              <a:rPr lang="en-US" dirty="0" err="1"/>
              <a:t>nuovi</a:t>
            </a:r>
            <a:r>
              <a:rPr lang="en-US" dirty="0"/>
              <a:t> </a:t>
            </a:r>
            <a:r>
              <a:rPr lang="en-US" dirty="0" err="1"/>
              <a:t>Utenti</a:t>
            </a:r>
            <a:r>
              <a:rPr lang="en-US" dirty="0"/>
              <a:t> ADMIN.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A5A75A2-6A9D-1312-4EDD-026724583561}"/>
              </a:ext>
            </a:extLst>
          </p:cNvPr>
          <p:cNvSpPr txBox="1"/>
          <p:nvPr/>
        </p:nvSpPr>
        <p:spPr>
          <a:xfrm>
            <a:off x="4722640" y="4584002"/>
            <a:ext cx="2655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FUNZIONALITÀ COMUNI</a:t>
            </a:r>
            <a:r>
              <a:rPr lang="en-US" dirty="0"/>
              <a:t>: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Login (</a:t>
            </a:r>
            <a:r>
              <a:rPr lang="en-US" dirty="0" err="1"/>
              <a:t>criptato</a:t>
            </a:r>
            <a:r>
              <a:rPr lang="en-US" dirty="0"/>
              <a:t>).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02342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F1A29D-3BE6-CA54-9BBF-50AEE563B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126610"/>
          </a:xfrm>
        </p:spPr>
        <p:txBody>
          <a:bodyPr/>
          <a:lstStyle/>
          <a:p>
            <a:r>
              <a:rPr lang="en-US" sz="4000" b="1" dirty="0" err="1"/>
              <a:t>Descrizione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r>
              <a:rPr lang="en-US" sz="4000" b="1" dirty="0"/>
              <a:t>:</a:t>
            </a:r>
            <a:br>
              <a:rPr lang="en-US" sz="4000" b="1" dirty="0"/>
            </a:br>
            <a:r>
              <a:rPr lang="en-US" sz="4000" b="1" dirty="0" err="1"/>
              <a:t>Gestione</a:t>
            </a:r>
            <a:r>
              <a:rPr lang="en-US" sz="4000" b="1" dirty="0"/>
              <a:t> ticket</a:t>
            </a:r>
            <a:endParaRPr lang="it-IT" sz="4000" b="1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B999312-D5EC-63B4-CD06-C3174359BB6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1740108"/>
            <a:ext cx="10515601" cy="4065469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Obiettivo</a:t>
            </a:r>
            <a:r>
              <a:rPr lang="it-IT" dirty="0"/>
              <a:t>: Permettere agli utenti di inviare e monitorare richieste di supporto.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Descrizione</a:t>
            </a:r>
            <a:r>
              <a:rPr lang="it-IT" dirty="0"/>
              <a:t>: Gli utenti registrati e che hanno effettuato l’accesso possono creare ticket per segnalare problemi o richiedere assistenza. Ogni ticket contiene una breve descrizione del problema (max. 300 caratteri) e una categoria. Gli amministratori possono visualizzare tutti i ticket, aggiungere una riposta e quindi aggiornarne lo stato.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Requisiti e Regole di Business</a:t>
            </a:r>
            <a:r>
              <a:rPr lang="it-IT" dirty="0"/>
              <a:t>: Ogni ticket deve avere una descrizione del problema e una categoria. Solo gli amministratori possono aggiornare lo stato di un ticket inserendo una riposta alla domanda.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Scenari d’Uso</a:t>
            </a:r>
            <a:r>
              <a:rPr lang="it-IT" dirty="0"/>
              <a:t>:</a:t>
            </a:r>
          </a:p>
          <a:p>
            <a:pPr marL="742950" lvl="2" indent="-285750"/>
            <a:r>
              <a:rPr lang="it-IT" dirty="0"/>
              <a:t>Scenario 1: L’utente crea un nuovo ticket e riceve una notifica a schermo di conferma.</a:t>
            </a:r>
          </a:p>
          <a:p>
            <a:pPr marL="742950" lvl="2" indent="-285750"/>
            <a:r>
              <a:rPr lang="it-IT" dirty="0"/>
              <a:t>Scenario 2: Un amministratore visualizza un elenco di ticket e chiude un ticket inserendo una risposta.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Criteri di Accettazione</a:t>
            </a:r>
            <a:r>
              <a:rPr lang="it-IT" dirty="0"/>
              <a:t>: L'utente può creare un ticket nella pagina di FAQ e visualizzarli nella sezione dedicata nel profilo. Il sistema mostra un messaggio di errore se i campi obbligatori non sono compilati. Il sistema mostra un messaggio di conferma in caso il Ticket sia stato creato correttamente.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02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F61478-C891-257C-F0C9-49801D606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B1CAFFD-51E5-0A62-8CD2-D94CECE85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  <p:sp>
        <p:nvSpPr>
          <p:cNvPr id="46" name="Titolo 45">
            <a:extLst>
              <a:ext uri="{FF2B5EF4-FFF2-40B4-BE49-F238E27FC236}">
                <a16:creationId xmlns:a16="http://schemas.microsoft.com/office/drawing/2014/main" id="{13EF407D-52F2-F5E7-6332-374C8656E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2812"/>
          </a:xfrm>
        </p:spPr>
        <p:txBody>
          <a:bodyPr/>
          <a:lstStyle/>
          <a:p>
            <a:r>
              <a:rPr lang="en-US" sz="4000" b="1" dirty="0"/>
              <a:t>Test Cases </a:t>
            </a:r>
            <a:r>
              <a:rPr lang="en-US" sz="4000" b="1" dirty="0" err="1"/>
              <a:t>della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endParaRPr lang="it-IT" sz="4000" b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48D60FF-ACD6-422C-EF93-71FB2CF4029C}"/>
              </a:ext>
            </a:extLst>
          </p:cNvPr>
          <p:cNvSpPr txBox="1"/>
          <p:nvPr/>
        </p:nvSpPr>
        <p:spPr>
          <a:xfrm>
            <a:off x="683643" y="1082615"/>
            <a:ext cx="1082471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Test Case di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Inserimento ticket con tutti i campi obbligatori</a:t>
            </a:r>
            <a:r>
              <a:rPr lang="it-IT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Inserire un ticket con tutti i campi richiesti (titolo e categoria).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ticket viene salvato correttamente e visualizzato nell'elenco dei ticket.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b="1" dirty="0"/>
              <a:t>Test Case di Validazione Dati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Inserimento ticket con titolo mancante</a:t>
            </a:r>
            <a:r>
              <a:rPr lang="it-IT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Lasciare vuoto il campo del titolo (o categoria)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Viene visualizzato un messaggio di errore che indica l'obbligatorietà del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Inserimento ticket con titolo troppo lungo</a:t>
            </a:r>
            <a:r>
              <a:rPr lang="it-IT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Inserire un titolo che supera il limite di caratteri consentiti.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sistema non permette di inserire ulteriori caratteri.</a:t>
            </a:r>
          </a:p>
          <a:p>
            <a:pPr lvl="1"/>
            <a:endParaRPr lang="it-IT" dirty="0"/>
          </a:p>
          <a:p>
            <a:r>
              <a:rPr lang="it-IT" b="1" dirty="0"/>
              <a:t>Test Case di Sicurezza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Inserimento ticket con codice malevolo nei campi di input: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Tentare di inserire codice HTML, JavaScript o SQL nei campi di input (es. &lt;script&gt;</a:t>
            </a:r>
            <a:r>
              <a:rPr lang="it-IT" dirty="0" err="1"/>
              <a:t>alert</a:t>
            </a:r>
            <a:r>
              <a:rPr lang="it-IT" dirty="0"/>
              <a:t>('</a:t>
            </a:r>
            <a:r>
              <a:rPr lang="it-IT" dirty="0" err="1"/>
              <a:t>xss</a:t>
            </a:r>
            <a:r>
              <a:rPr lang="it-IT" dirty="0"/>
              <a:t>')&lt;/script&gt;).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sistema previene l'inserimento di codice non inserendo i caratteri speciali.</a:t>
            </a:r>
          </a:p>
        </p:txBody>
      </p:sp>
    </p:spTree>
    <p:extLst>
      <p:ext uri="{BB962C8B-B14F-4D97-AF65-F5344CB8AC3E}">
        <p14:creationId xmlns:p14="http://schemas.microsoft.com/office/powerpoint/2010/main" val="151306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56B573-33CD-5703-4730-E8A8FA0B0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286"/>
          </a:xfrm>
        </p:spPr>
        <p:txBody>
          <a:bodyPr/>
          <a:lstStyle/>
          <a:p>
            <a:r>
              <a:rPr lang="en-US" sz="4000" b="1" dirty="0"/>
              <a:t>Video </a:t>
            </a:r>
            <a:r>
              <a:rPr lang="en-US" sz="4000" b="1" dirty="0" err="1"/>
              <a:t>della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endParaRPr lang="it-IT" sz="4000" b="1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EFA2728-D04C-0998-3F8F-A2F813B020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  <p:pic>
        <p:nvPicPr>
          <p:cNvPr id="5" name="Ing">
            <a:hlinkClick r:id="" action="ppaction://media"/>
            <a:extLst>
              <a:ext uri="{FF2B5EF4-FFF2-40B4-BE49-F238E27FC236}">
                <a16:creationId xmlns:a16="http://schemas.microsoft.com/office/drawing/2014/main" id="{3814BD8C-2DC7-11E7-C36B-F6CD0C58F5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4215" y="1380496"/>
            <a:ext cx="7283570" cy="409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3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rsonalizzato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dc9292e-4369-4186-9778-e9e55441ca9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7A67BAB64F05247BAA7143B59E368A4" ma:contentTypeVersion="6" ma:contentTypeDescription="Creare un nuovo documento." ma:contentTypeScope="" ma:versionID="f0b077fc95c3ca8a93dc0d2be27a3545">
  <xsd:schema xmlns:xsd="http://www.w3.org/2001/XMLSchema" xmlns:xs="http://www.w3.org/2001/XMLSchema" xmlns:p="http://schemas.microsoft.com/office/2006/metadata/properties" xmlns:ns3="0dc9292e-4369-4186-9778-e9e55441ca95" targetNamespace="http://schemas.microsoft.com/office/2006/metadata/properties" ma:root="true" ma:fieldsID="26992fc021b37bab1af23e3931095364" ns3:_="">
    <xsd:import namespace="0dc9292e-4369-4186-9778-e9e55441ca9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c9292e-4369-4186-9778-e9e55441ca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  <ds:schemaRef ds:uri="0dc9292e-4369-4186-9778-e9e55441ca95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1A43B315-ED91-45BD-B478-A8C5A43325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c9292e-4369-4186-9778-e9e55441ca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948</TotalTime>
  <Words>1030</Words>
  <Application>Microsoft Office PowerPoint</Application>
  <PresentationFormat>Widescreen</PresentationFormat>
  <Paragraphs>74</Paragraphs>
  <Slides>11</Slides>
  <Notes>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Wingdings</vt:lpstr>
      <vt:lpstr>Personalizzato</vt:lpstr>
      <vt:lpstr>Marcello Luciani Progetto Ingegneria del Software  2023/2024 </vt:lpstr>
      <vt:lpstr>Oggetto del Progetto</vt:lpstr>
      <vt:lpstr>Distribuzione del team</vt:lpstr>
      <vt:lpstr>Gestione del progetto con Trello</vt:lpstr>
      <vt:lpstr>disegno architetturale</vt:lpstr>
      <vt:lpstr>FUNZIONALITÀ IMPLEMENTATE</vt:lpstr>
      <vt:lpstr>Descrizione funzionalità: Gestione ticket</vt:lpstr>
      <vt:lpstr>Test Cases della funzionalità</vt:lpstr>
      <vt:lpstr>Video della funzionalità</vt:lpstr>
      <vt:lpstr>Feedback dell’esperienza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Marcello Luciani</dc:creator>
  <cp:lastModifiedBy>LUCIANI MARCELLO</cp:lastModifiedBy>
  <cp:revision>4</cp:revision>
  <dcterms:created xsi:type="dcterms:W3CDTF">2024-11-06T14:33:43Z</dcterms:created>
  <dcterms:modified xsi:type="dcterms:W3CDTF">2024-11-07T20:22:33Z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0x01010077A67BAB64F05247BAA7143B59E368A4</vt:lpwstr>
  </property>
  <property fmtid="{D5CDD505-2E9C-101B-9397-08002B2CF9AE}" pid="3" name="MediaServiceImageTags">
    <vt:lpwstr/>
  </property>
</Properties>
</file>

<file path=docProps/thumbnail.jpeg>
</file>